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93" r:id="rId2"/>
    <p:sldId id="276" r:id="rId3"/>
    <p:sldId id="296" r:id="rId4"/>
    <p:sldId id="297" r:id="rId5"/>
    <p:sldId id="302" r:id="rId6"/>
    <p:sldId id="303" r:id="rId7"/>
    <p:sldId id="305" r:id="rId8"/>
    <p:sldId id="295" r:id="rId9"/>
    <p:sldId id="290" r:id="rId10"/>
    <p:sldId id="309" r:id="rId11"/>
    <p:sldId id="315" r:id="rId12"/>
    <p:sldId id="311" r:id="rId13"/>
    <p:sldId id="312" r:id="rId14"/>
    <p:sldId id="308" r:id="rId15"/>
    <p:sldId id="307" r:id="rId16"/>
    <p:sldId id="310" r:id="rId17"/>
    <p:sldId id="316" r:id="rId18"/>
    <p:sldId id="314" r:id="rId19"/>
    <p:sldId id="304" r:id="rId20"/>
  </p:sldIdLst>
  <p:sldSz cx="9144000" cy="6858000" type="screen4x3"/>
  <p:notesSz cx="6858000" cy="9144000"/>
  <p:custShowLst>
    <p:custShow name="Presentazione personalizzata 1" id="0">
      <p:sldLst>
        <p:sld r:id="rId15"/>
      </p:sldLst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97" y="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effectLst>
              <a:glow rad="228600">
                <a:schemeClr val="bg1">
                  <a:lumMod val="65000"/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Sheet1!$A$24:$E$24</c:f>
              <c:strCache>
                <c:ptCount val="5"/>
                <c:pt idx="0">
                  <c:v>Received applications</c:v>
                </c:pt>
                <c:pt idx="1">
                  <c:v>Eligible proposals
</c:v>
                </c:pt>
                <c:pt idx="2">
                  <c:v>Above the 60% threshold</c:v>
                </c:pt>
                <c:pt idx="3">
                  <c:v>Proposals sent  for consultation</c:v>
                </c:pt>
                <c:pt idx="4">
                  <c:v>Recommended for funding</c:v>
                </c:pt>
              </c:strCache>
            </c:strRef>
          </c:cat>
          <c:val>
            <c:numRef>
              <c:f>Sheet1!$A$25:$E$25</c:f>
              <c:numCache>
                <c:formatCode>General</c:formatCode>
                <c:ptCount val="5"/>
                <c:pt idx="0">
                  <c:v>515</c:v>
                </c:pt>
                <c:pt idx="1">
                  <c:v>452</c:v>
                </c:pt>
                <c:pt idx="2">
                  <c:v>339</c:v>
                </c:pt>
                <c:pt idx="3">
                  <c:v>227</c:v>
                </c:pt>
                <c:pt idx="4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57728"/>
        <c:axId val="74750976"/>
      </c:barChart>
      <c:catAx>
        <c:axId val="22057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2060"/>
                </a:solidFill>
              </a:defRPr>
            </a:pPr>
            <a:endParaRPr lang="en-US"/>
          </a:p>
        </c:txPr>
        <c:crossAx val="74750976"/>
        <c:crosses val="autoZero"/>
        <c:auto val="1"/>
        <c:lblAlgn val="ctr"/>
        <c:lblOffset val="100"/>
        <c:noMultiLvlLbl val="0"/>
      </c:catAx>
      <c:valAx>
        <c:axId val="7475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5772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717AF8-5637-42B1-9467-3DEAE07BEA7E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355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E62089E-EB48-4A2B-B916-37739467DE2C}" type="slidenum">
              <a:rPr lang="en-GB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1</a:t>
            </a:fld>
            <a:endParaRPr lang="en-GB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1659-DAC0-4189-9FD1-CB90095485E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A4B64-44F4-4C39-AC37-5D65F8258697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C4DF2-4A55-4577-92F4-96D20FB6741E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>
            <a:solidFill>
              <a:srgbClr val="F7C94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  <a:latin typeface="Verdana Bold" charset="0"/>
              <a:ea typeface="ＭＳ Ｐゴシック" charset="0"/>
              <a:cs typeface="Arial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  <a:ea typeface="+mn-ea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altLang="fr-FR" sz="180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0989D-A023-415A-AC8B-19097EC9627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ACC32-B3CE-4107-922D-E8A5CC68F02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488C6-3617-4E27-9DE9-F8337E7A5ECF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C3B39-33BB-4F14-AE3D-05182521CAD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CCA6B-CD73-4FE5-9A25-F46F59EF62E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DC1FE-20E0-4D9C-BA6F-D8B3B70336CF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82204-D0F6-43B0-A61C-BB5580202AE6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D97F9-9305-44A2-92BD-30441D6D3DC6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237252-1E81-40F3-88D8-CDA730B425AE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5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video" Target="file:///C:\A_Egitto\VIDEO\demoscribing.wm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5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ilham-ec.uniss.it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5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20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hart" Target="../charts/chart1.xml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935037"/>
          </a:xfrm>
        </p:spPr>
        <p:txBody>
          <a:bodyPr/>
          <a:lstStyle/>
          <a:p>
            <a:endParaRPr lang="en-US" altLang="it-IT" smtClean="0"/>
          </a:p>
        </p:txBody>
      </p:sp>
      <p:pic>
        <p:nvPicPr>
          <p:cNvPr id="22" name="Segnaposto contenuto 21" descr="erasmu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5928360"/>
            <a:ext cx="3208020" cy="929640"/>
          </a:xfrm>
        </p:spPr>
      </p:pic>
      <p:sp>
        <p:nvSpPr>
          <p:cNvPr id="1434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51725" y="6381750"/>
            <a:ext cx="1692275" cy="260350"/>
          </a:xfrm>
        </p:spPr>
        <p:txBody>
          <a:bodyPr/>
          <a:lstStyle/>
          <a:p>
            <a:endParaRPr lang="en-US" altLang="it-IT" smtClean="0"/>
          </a:p>
        </p:txBody>
      </p:sp>
      <p:pic>
        <p:nvPicPr>
          <p:cNvPr id="14341" name="Picture 7"/>
          <p:cNvPicPr>
            <a:picLocks noChangeAspect="1"/>
          </p:cNvPicPr>
          <p:nvPr/>
        </p:nvPicPr>
        <p:blipFill>
          <a:blip r:embed="rId4" cstate="print"/>
          <a:srcRect l="5029" r="5809"/>
          <a:stretch>
            <a:fillRect/>
          </a:stretch>
        </p:blipFill>
        <p:spPr bwMode="auto">
          <a:xfrm>
            <a:off x="-28575" y="0"/>
            <a:ext cx="91725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051050" y="387350"/>
            <a:ext cx="4594225" cy="5273675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altLang="fr-FR" sz="3600" b="1">
              <a:solidFill>
                <a:prstClr val="black"/>
              </a:solidFill>
              <a:latin typeface="Verdana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GB" altLang="fr-FR" sz="3600">
              <a:solidFill>
                <a:prstClr val="black"/>
              </a:solidFill>
              <a:latin typeface="Verdana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GB" altLang="fr-FR" sz="1800">
              <a:solidFill>
                <a:prstClr val="black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4344" name="Sous-titre 1"/>
          <p:cNvSpPr txBox="1">
            <a:spLocks/>
          </p:cNvSpPr>
          <p:nvPr/>
        </p:nvSpPr>
        <p:spPr bwMode="auto">
          <a:xfrm>
            <a:off x="2339752" y="404664"/>
            <a:ext cx="417567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altLang="it-IT" sz="4000" dirty="0">
                <a:solidFill>
                  <a:srgbClr val="000000"/>
                </a:solidFill>
                <a:latin typeface="Verdana Bold" charset="0"/>
                <a:cs typeface="Aharoni" pitchFamily="2" charset="-79"/>
              </a:rPr>
              <a:t> </a:t>
            </a:r>
            <a:r>
              <a:rPr lang="es-ES" sz="2800" b="1" dirty="0" smtClean="0">
                <a:solidFill>
                  <a:srgbClr val="C00000"/>
                </a:solidFill>
              </a:rPr>
              <a:t>Interuniversity Learning in Higher Education on Advanced Land Management:</a:t>
            </a:r>
          </a:p>
          <a:p>
            <a:pPr algn="ctr"/>
            <a:endParaRPr lang="es-E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s-ES" sz="4000" b="1" dirty="0" smtClean="0">
                <a:solidFill>
                  <a:srgbClr val="C00000"/>
                </a:solidFill>
              </a:rPr>
              <a:t>Egypt country</a:t>
            </a:r>
          </a:p>
          <a:p>
            <a:pPr algn="ctr"/>
            <a:endParaRPr lang="es-E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s-ES" sz="5400" b="1" i="1" dirty="0" smtClean="0">
                <a:solidFill>
                  <a:srgbClr val="C00000"/>
                </a:solidFill>
              </a:rPr>
              <a:t>ILHAM-EC</a:t>
            </a:r>
          </a:p>
          <a:p>
            <a:pPr marL="342900" indent="-342900" eaLnBrk="0" hangingPunct="0">
              <a:lnSpc>
                <a:spcPct val="150000"/>
              </a:lnSpc>
            </a:pPr>
            <a:endParaRPr lang="fr-BE" altLang="it-IT" sz="3000" b="1" dirty="0">
              <a:solidFill>
                <a:srgbClr val="000000"/>
              </a:solidFill>
              <a:latin typeface="Verdana Bold" charset="0"/>
              <a:cs typeface="Aharoni" pitchFamily="2" charset="-79"/>
            </a:endParaRPr>
          </a:p>
        </p:txBody>
      </p:sp>
      <p:sp>
        <p:nvSpPr>
          <p:cNvPr id="14346" name="Sous-titre 1"/>
          <p:cNvSpPr txBox="1">
            <a:spLocks/>
          </p:cNvSpPr>
          <p:nvPr/>
        </p:nvSpPr>
        <p:spPr bwMode="auto">
          <a:xfrm>
            <a:off x="6503988" y="5992813"/>
            <a:ext cx="33543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BE" altLang="it-IT" sz="1400" b="1">
              <a:solidFill>
                <a:srgbClr val="000000"/>
              </a:solidFill>
              <a:latin typeface="Aharoni" pitchFamily="2" charset="-79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fr-BE" altLang="it-IT" sz="1600" b="1">
                <a:solidFill>
                  <a:srgbClr val="000000"/>
                </a:solidFill>
                <a:latin typeface="Aharoni" pitchFamily="2" charset="-79"/>
                <a:ea typeface="Arial Unicode MS" pitchFamily="34" charset="-128"/>
                <a:cs typeface="Arial Unicode MS" pitchFamily="34" charset="-128"/>
              </a:rPr>
              <a:t> </a:t>
            </a:r>
            <a:endParaRPr lang="fr-BE" altLang="it-IT" sz="1600">
              <a:solidFill>
                <a:srgbClr val="FFD624"/>
              </a:solidFill>
              <a:latin typeface="Aharoni" pitchFamily="2" charset="-79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" name="Picture 2" descr="C:\A_Egitto\Immagini\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373216"/>
            <a:ext cx="4005609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67896" y="5949280"/>
            <a:ext cx="776104" cy="776104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-324544" y="4221088"/>
            <a:ext cx="8100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          </a:t>
            </a:r>
            <a:r>
              <a:rPr lang="it-IT" sz="4000" b="1" dirty="0" smtClean="0">
                <a:solidFill>
                  <a:srgbClr val="C00000"/>
                </a:solidFill>
              </a:rPr>
              <a:t> GENERAL OVERVIEW </a:t>
            </a: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            OF THE PROJECT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491880" y="191683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PART III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30" name="Picture 12" descr="https://www.guidancesoftware.com/PublishingImages/Solutions/iStock_000014337868X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2852936"/>
            <a:ext cx="16573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A_Egitto\Immagini\erasm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0"/>
            <a:ext cx="2808312" cy="908720"/>
          </a:xfrm>
          <a:prstGeom prst="rect">
            <a:avLst/>
          </a:prstGeom>
          <a:noFill/>
        </p:spPr>
      </p:pic>
      <p:pic>
        <p:nvPicPr>
          <p:cNvPr id="26" name="Immagine 25" descr="AC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6237312"/>
            <a:ext cx="1873775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44408" y="5949280"/>
            <a:ext cx="776104" cy="776104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899592" y="1484784"/>
            <a:ext cx="720080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it-IT" sz="2800" b="1" dirty="0" err="1" smtClean="0">
                <a:solidFill>
                  <a:schemeClr val="bg1"/>
                </a:solidFill>
              </a:rPr>
              <a:t>Why</a:t>
            </a:r>
            <a:r>
              <a:rPr lang="it-IT" sz="2800" b="1" dirty="0" smtClean="0">
                <a:solidFill>
                  <a:schemeClr val="bg1"/>
                </a:solidFill>
              </a:rPr>
              <a:t> a </a:t>
            </a:r>
            <a:r>
              <a:rPr lang="it-IT" sz="2800" b="1" dirty="0" err="1" smtClean="0">
                <a:solidFill>
                  <a:schemeClr val="bg1"/>
                </a:solidFill>
              </a:rPr>
              <a:t>new</a:t>
            </a:r>
            <a:r>
              <a:rPr lang="it-IT" sz="2800" b="1" dirty="0" smtClean="0">
                <a:solidFill>
                  <a:schemeClr val="bg1"/>
                </a:solidFill>
              </a:rPr>
              <a:t> Master on </a:t>
            </a:r>
          </a:p>
          <a:p>
            <a:pPr marL="342900" indent="-342900" algn="ctr"/>
            <a:endParaRPr lang="it-IT" sz="2800" b="1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it-IT" sz="2800" b="1" dirty="0" smtClean="0">
                <a:solidFill>
                  <a:schemeClr val="bg1"/>
                </a:solidFill>
              </a:rPr>
              <a:t>SUSTAINABLE  LAND MANAGEMENT ?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971600" y="314096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it-IT" sz="2400" b="1" dirty="0" smtClean="0">
                <a:solidFill>
                  <a:srgbClr val="C00000"/>
                </a:solidFill>
              </a:rPr>
              <a:t>       </a:t>
            </a:r>
            <a:r>
              <a:rPr lang="it-IT" sz="2400" b="1" dirty="0" err="1" smtClean="0">
                <a:solidFill>
                  <a:srgbClr val="C00000"/>
                </a:solidFill>
              </a:rPr>
              <a:t>Land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Desertification</a:t>
            </a:r>
            <a:r>
              <a:rPr lang="it-IT" sz="2400" b="1" dirty="0" smtClean="0">
                <a:solidFill>
                  <a:srgbClr val="C00000"/>
                </a:solidFill>
              </a:rPr>
              <a:t> and </a:t>
            </a:r>
            <a:r>
              <a:rPr lang="it-IT" sz="2400" b="1" dirty="0" err="1" smtClean="0">
                <a:solidFill>
                  <a:srgbClr val="C00000"/>
                </a:solidFill>
              </a:rPr>
              <a:t>Urban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pressure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/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Huge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losses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of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productive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land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every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year</a:t>
            </a:r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More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than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60%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of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food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is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imported</a:t>
            </a:r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Several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efforts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by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Egypt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government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to</a:t>
            </a:r>
            <a:r>
              <a:rPr lang="it-IT" sz="2400" dirty="0" smtClean="0">
                <a:solidFill>
                  <a:srgbClr val="C00000"/>
                </a:solidFill>
                <a:sym typeface="Wingdings" pitchFamily="2" charset="2"/>
              </a:rPr>
              <a:t> reduce </a:t>
            </a:r>
            <a:r>
              <a:rPr lang="it-IT" sz="2400" dirty="0" err="1" smtClean="0">
                <a:solidFill>
                  <a:srgbClr val="C00000"/>
                </a:solidFill>
                <a:sym typeface="Wingdings" pitchFamily="2" charset="2"/>
              </a:rPr>
              <a:t>desertification</a:t>
            </a:r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pic>
        <p:nvPicPr>
          <p:cNvPr id="30" name="Picture 2" descr="C:\A_Egitto\Immagini\erasm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0"/>
            <a:ext cx="2808312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6000" t="19000" r="17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3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10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67896" y="5949280"/>
            <a:ext cx="776104" cy="776104"/>
          </a:xfrm>
          <a:prstGeom prst="rect">
            <a:avLst/>
          </a:prstGeom>
        </p:spPr>
      </p:pic>
      <p:pic>
        <p:nvPicPr>
          <p:cNvPr id="25" name="Picture 2" descr="C:\A_Egitto\Immagini\erasm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0"/>
            <a:ext cx="2808312" cy="908720"/>
          </a:xfrm>
          <a:prstGeom prst="rect">
            <a:avLst/>
          </a:prstGeom>
          <a:noFill/>
        </p:spPr>
      </p:pic>
      <p:sp>
        <p:nvSpPr>
          <p:cNvPr id="34" name="Ovale 33"/>
          <p:cNvSpPr/>
          <p:nvPr/>
        </p:nvSpPr>
        <p:spPr>
          <a:xfrm>
            <a:off x="1475656" y="1268760"/>
            <a:ext cx="6120680" cy="52565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3491880" y="3501008"/>
            <a:ext cx="2088232" cy="6480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WORKING PACKAGES</a:t>
            </a:r>
            <a:endParaRPr lang="it-IT" b="1" dirty="0"/>
          </a:p>
        </p:txBody>
      </p:sp>
      <p:sp>
        <p:nvSpPr>
          <p:cNvPr id="39" name="Rettangolo arrotondato 38"/>
          <p:cNvSpPr/>
          <p:nvPr/>
        </p:nvSpPr>
        <p:spPr>
          <a:xfrm>
            <a:off x="2411760" y="2060848"/>
            <a:ext cx="2016224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MANAGEMENT</a:t>
            </a:r>
            <a:endParaRPr lang="it-IT" dirty="0"/>
          </a:p>
        </p:txBody>
      </p:sp>
      <p:sp>
        <p:nvSpPr>
          <p:cNvPr id="40" name="Rettangolo arrotondato 39"/>
          <p:cNvSpPr/>
          <p:nvPr/>
        </p:nvSpPr>
        <p:spPr>
          <a:xfrm>
            <a:off x="2339752" y="4725144"/>
            <a:ext cx="2232248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DISSEMINATION</a:t>
            </a:r>
            <a:endParaRPr lang="it-IT" dirty="0"/>
          </a:p>
        </p:txBody>
      </p:sp>
      <p:sp>
        <p:nvSpPr>
          <p:cNvPr id="41" name="Rettangolo arrotondato 40"/>
          <p:cNvSpPr/>
          <p:nvPr/>
        </p:nvSpPr>
        <p:spPr>
          <a:xfrm>
            <a:off x="4644008" y="2060848"/>
            <a:ext cx="2016224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QUALITY CONTROL</a:t>
            </a:r>
            <a:endParaRPr lang="it-IT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4788024" y="4725144"/>
            <a:ext cx="2016224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E-LEARNING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675508" y="-1307355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67896" y="5949280"/>
            <a:ext cx="776104" cy="776104"/>
          </a:xfrm>
          <a:prstGeom prst="rect">
            <a:avLst/>
          </a:prstGeom>
        </p:spPr>
      </p:pic>
      <p:pic>
        <p:nvPicPr>
          <p:cNvPr id="25" name="Picture 2" descr="C:\A_Egitto\Immagini\erasm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0"/>
            <a:ext cx="2808312" cy="908720"/>
          </a:xfrm>
          <a:prstGeom prst="rect">
            <a:avLst/>
          </a:prstGeom>
          <a:noFill/>
        </p:spPr>
      </p:pic>
      <p:sp>
        <p:nvSpPr>
          <p:cNvPr id="26" name="CasellaDiTesto 25"/>
          <p:cNvSpPr txBox="1"/>
          <p:nvPr/>
        </p:nvSpPr>
        <p:spPr>
          <a:xfrm>
            <a:off x="467544" y="31409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b="1" dirty="0" smtClean="0">
                <a:solidFill>
                  <a:srgbClr val="C00000"/>
                </a:solidFill>
              </a:rPr>
              <a:t>2016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4" name="Freccia a destra 33"/>
          <p:cNvSpPr/>
          <p:nvPr/>
        </p:nvSpPr>
        <p:spPr>
          <a:xfrm>
            <a:off x="1331640" y="3429000"/>
            <a:ext cx="6768752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5580112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2018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41" name="Forma 40"/>
          <p:cNvCxnSpPr/>
          <p:nvPr/>
        </p:nvCxnSpPr>
        <p:spPr>
          <a:xfrm>
            <a:off x="1115616" y="2924944"/>
            <a:ext cx="582414" cy="56971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611560" y="1916832"/>
            <a:ext cx="1512168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Curriculum</a:t>
            </a:r>
          </a:p>
          <a:p>
            <a:r>
              <a:rPr lang="it-IT" dirty="0" err="1" smtClean="0">
                <a:solidFill>
                  <a:srgbClr val="C00000"/>
                </a:solidFill>
              </a:rPr>
              <a:t>Evaluation</a:t>
            </a:r>
            <a:endParaRPr lang="it-IT" dirty="0" smtClean="0">
              <a:solidFill>
                <a:srgbClr val="C00000"/>
              </a:solidFill>
            </a:endParaRPr>
          </a:p>
          <a:p>
            <a:r>
              <a:rPr lang="it-IT" dirty="0" err="1" smtClean="0">
                <a:solidFill>
                  <a:srgbClr val="C00000"/>
                </a:solidFill>
              </a:rPr>
              <a:t>Assessment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131840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2017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47" name="Forma 40"/>
          <p:cNvCxnSpPr/>
          <p:nvPr/>
        </p:nvCxnSpPr>
        <p:spPr>
          <a:xfrm rot="5400000" flipH="1" flipV="1">
            <a:off x="2087724" y="3969060"/>
            <a:ext cx="792088" cy="576064"/>
          </a:xfrm>
          <a:prstGeom prst="curvedConnector3">
            <a:avLst>
              <a:gd name="adj1" fmla="val 48911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2843808" y="4725144"/>
            <a:ext cx="151216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Training </a:t>
            </a:r>
            <a:r>
              <a:rPr lang="it-IT" dirty="0" err="1" smtClean="0">
                <a:solidFill>
                  <a:srgbClr val="C00000"/>
                </a:solidFill>
              </a:rPr>
              <a:t>Teachers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51" name="Forma 40"/>
          <p:cNvCxnSpPr/>
          <p:nvPr/>
        </p:nvCxnSpPr>
        <p:spPr>
          <a:xfrm rot="5400000" flipH="1" flipV="1">
            <a:off x="4896036" y="3969060"/>
            <a:ext cx="792088" cy="57606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499992" y="4725144"/>
            <a:ext cx="151216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Educational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Game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57" name="Forma 40"/>
          <p:cNvCxnSpPr/>
          <p:nvPr/>
        </p:nvCxnSpPr>
        <p:spPr>
          <a:xfrm rot="5400000" flipH="1" flipV="1">
            <a:off x="3455876" y="3969060"/>
            <a:ext cx="792088" cy="576064"/>
          </a:xfrm>
          <a:prstGeom prst="curvedConnector3">
            <a:avLst>
              <a:gd name="adj1" fmla="val 6415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1115616" y="4725144"/>
            <a:ext cx="165618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E-Learning </a:t>
            </a:r>
            <a:r>
              <a:rPr lang="it-IT" dirty="0" err="1" smtClean="0">
                <a:solidFill>
                  <a:srgbClr val="C00000"/>
                </a:solidFill>
              </a:rPr>
              <a:t>Modules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65" name="Forma 40"/>
          <p:cNvCxnSpPr/>
          <p:nvPr/>
        </p:nvCxnSpPr>
        <p:spPr>
          <a:xfrm rot="5400000" flipH="1" flipV="1">
            <a:off x="6408204" y="3969060"/>
            <a:ext cx="792088" cy="57606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6156176" y="4725144"/>
            <a:ext cx="151216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Mobility</a:t>
            </a:r>
            <a:endParaRPr lang="it-IT" dirty="0" smtClean="0">
              <a:solidFill>
                <a:srgbClr val="C00000"/>
              </a:solidFill>
            </a:endParaRPr>
          </a:p>
          <a:p>
            <a:r>
              <a:rPr lang="it-IT" dirty="0" err="1" smtClean="0">
                <a:solidFill>
                  <a:srgbClr val="C00000"/>
                </a:solidFill>
              </a:rPr>
              <a:t>Strand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8244408" y="2132856"/>
            <a:ext cx="504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M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I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L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E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S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T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N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E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683568" y="1196752"/>
            <a:ext cx="727280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Road </a:t>
            </a:r>
            <a:r>
              <a:rPr lang="it-IT" sz="3200" dirty="0" err="1" smtClean="0">
                <a:solidFill>
                  <a:schemeClr val="bg1"/>
                </a:solidFill>
              </a:rPr>
              <a:t>Map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for</a:t>
            </a:r>
            <a:r>
              <a:rPr lang="it-IT" sz="3200" dirty="0" smtClean="0">
                <a:solidFill>
                  <a:schemeClr val="bg1"/>
                </a:solidFill>
              </a:rPr>
              <a:t> a </a:t>
            </a:r>
            <a:r>
              <a:rPr lang="it-IT" sz="3200" dirty="0" err="1" smtClean="0">
                <a:solidFill>
                  <a:schemeClr val="bg1"/>
                </a:solidFill>
              </a:rPr>
              <a:t>new</a:t>
            </a:r>
            <a:r>
              <a:rPr lang="it-IT" sz="3200" dirty="0" smtClean="0">
                <a:solidFill>
                  <a:schemeClr val="bg1"/>
                </a:solidFill>
              </a:rPr>
              <a:t> Master on SLM 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4932040" y="1916832"/>
            <a:ext cx="151216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Start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Master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43" name="Forma 40"/>
          <p:cNvCxnSpPr/>
          <p:nvPr/>
        </p:nvCxnSpPr>
        <p:spPr>
          <a:xfrm rot="16200000" flipH="1">
            <a:off x="5082406" y="2846586"/>
            <a:ext cx="713730" cy="438398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magine 51" descr="AC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1920" y="6237312"/>
            <a:ext cx="1873775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0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44408" y="5877272"/>
            <a:ext cx="776104" cy="776104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683568" y="1196752"/>
            <a:ext cx="439248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 TRAINING METHODS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691680" y="2132856"/>
            <a:ext cx="576064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VIDEO </a:t>
            </a:r>
            <a:r>
              <a:rPr lang="it-IT" sz="2800" i="1" dirty="0" smtClean="0">
                <a:solidFill>
                  <a:schemeClr val="bg1"/>
                </a:solidFill>
              </a:rPr>
              <a:t>SCRIBING</a:t>
            </a:r>
            <a:r>
              <a:rPr lang="it-IT" sz="2800" dirty="0" smtClean="0">
                <a:solidFill>
                  <a:schemeClr val="bg1"/>
                </a:solidFill>
              </a:rPr>
              <a:t> METHODS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3" name="Freccia a destra 32"/>
          <p:cNvSpPr/>
          <p:nvPr/>
        </p:nvSpPr>
        <p:spPr>
          <a:xfrm>
            <a:off x="764043" y="2132856"/>
            <a:ext cx="576064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/>
          <p:cNvSpPr/>
          <p:nvPr/>
        </p:nvSpPr>
        <p:spPr>
          <a:xfrm>
            <a:off x="755576" y="3356992"/>
            <a:ext cx="576064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1691680" y="2924944"/>
            <a:ext cx="576064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INTERACTIVE E-LEARNING </a:t>
            </a:r>
            <a:r>
              <a:rPr lang="it-IT" sz="2800" dirty="0" err="1" smtClean="0">
                <a:solidFill>
                  <a:schemeClr val="bg1"/>
                </a:solidFill>
              </a:rPr>
              <a:t>PLATFORMs</a:t>
            </a:r>
            <a:r>
              <a:rPr lang="it-IT" sz="2800" dirty="0" smtClean="0">
                <a:solidFill>
                  <a:schemeClr val="bg1"/>
                </a:solidFill>
              </a:rPr>
              <a:t> AND EDUCATIONAL </a:t>
            </a:r>
            <a:r>
              <a:rPr lang="it-IT" sz="2800" dirty="0" err="1" smtClean="0">
                <a:solidFill>
                  <a:schemeClr val="bg1"/>
                </a:solidFill>
              </a:rPr>
              <a:t>GAMEs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9" name="Freccia a destra 38"/>
          <p:cNvSpPr/>
          <p:nvPr/>
        </p:nvSpPr>
        <p:spPr>
          <a:xfrm>
            <a:off x="755576" y="4725144"/>
            <a:ext cx="576064" cy="5760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1691680" y="4581128"/>
            <a:ext cx="576064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INSTALLATION OF WORKSTATIONS AND EQUIPS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827584" y="5805264"/>
            <a:ext cx="576064" cy="5760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1691680" y="5877272"/>
            <a:ext cx="576064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UPDATING LIBRARIES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3" name="Picture 2" descr="C:\A_Egitto\Immagini\erasm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0"/>
            <a:ext cx="2808312" cy="908720"/>
          </a:xfrm>
          <a:prstGeom prst="rect">
            <a:avLst/>
          </a:prstGeom>
          <a:noFill/>
        </p:spPr>
      </p:pic>
      <p:sp>
        <p:nvSpPr>
          <p:cNvPr id="44" name="CasellaDiTesto 43"/>
          <p:cNvSpPr txBox="1"/>
          <p:nvPr/>
        </p:nvSpPr>
        <p:spPr>
          <a:xfrm>
            <a:off x="5292080" y="1196752"/>
            <a:ext cx="3148619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INSTRUMENTS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4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44408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11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9"/>
          <p:cNvSpPr txBox="1"/>
          <p:nvPr/>
        </p:nvSpPr>
        <p:spPr>
          <a:xfrm>
            <a:off x="899592" y="1412776"/>
            <a:ext cx="7199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457200" indent="-457200">
              <a:buAutoNum type="alphaLcParenR"/>
            </a:pPr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457200" indent="-457200">
              <a:buAutoNum type="alphaLcParenR"/>
            </a:pPr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457200" indent="-457200">
              <a:buAutoNum type="alphaLcParenR"/>
            </a:pPr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457200" indent="-457200">
              <a:buAutoNum type="alphaLcParenR"/>
            </a:pPr>
            <a:endParaRPr lang="it-IT" sz="2400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187624" y="1196752"/>
            <a:ext cx="727280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solidFill>
                  <a:schemeClr val="bg1"/>
                </a:solidFill>
              </a:rPr>
              <a:t>SCRIBING</a:t>
            </a:r>
            <a:r>
              <a:rPr lang="it-IT" sz="3200" dirty="0" smtClean="0">
                <a:solidFill>
                  <a:schemeClr val="bg1"/>
                </a:solidFill>
              </a:rPr>
              <a:t> TECHNIQUES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3" name="demoscribing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1403648" y="1772816"/>
            <a:ext cx="7254667" cy="4903440"/>
          </a:xfrm>
          <a:prstGeom prst="rect">
            <a:avLst/>
          </a:prstGeom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67896" y="6081896"/>
            <a:ext cx="776104" cy="776104"/>
          </a:xfrm>
          <a:prstGeom prst="rect">
            <a:avLst/>
          </a:prstGeom>
        </p:spPr>
      </p:pic>
      <p:pic>
        <p:nvPicPr>
          <p:cNvPr id="32" name="Picture 2" descr="C:\A_Egitto\Immagini\erasmu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0"/>
            <a:ext cx="2808312" cy="9087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1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3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10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4408" y="5877272"/>
            <a:ext cx="776104" cy="776104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755576" y="1196752"/>
            <a:ext cx="784887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EDUCATIONAL GAME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5" name="Picture 2" descr="C:\A_Egitto\Immagini\erasm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0"/>
            <a:ext cx="2808312" cy="908720"/>
          </a:xfrm>
          <a:prstGeom prst="rect">
            <a:avLst/>
          </a:prstGeom>
          <a:noFill/>
        </p:spPr>
      </p:pic>
      <p:pic>
        <p:nvPicPr>
          <p:cNvPr id="26" name="Immagine 2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4" t="-668" r="12570"/>
          <a:stretch>
            <a:fillRect/>
          </a:stretch>
        </p:blipFill>
        <p:spPr bwMode="auto">
          <a:xfrm>
            <a:off x="1115616" y="1844824"/>
            <a:ext cx="3703489" cy="440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magine 29" descr="AC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92080" y="3573015"/>
            <a:ext cx="3024336" cy="10018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0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44408" y="5877272"/>
            <a:ext cx="776104" cy="776104"/>
          </a:xfrm>
          <a:prstGeom prst="rect">
            <a:avLst/>
          </a:prstGeom>
        </p:spPr>
      </p:pic>
      <p:sp>
        <p:nvSpPr>
          <p:cNvPr id="39" name="Freccia a destra 38"/>
          <p:cNvSpPr/>
          <p:nvPr/>
        </p:nvSpPr>
        <p:spPr>
          <a:xfrm>
            <a:off x="755576" y="4725144"/>
            <a:ext cx="576064" cy="5760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1691680" y="4581128"/>
            <a:ext cx="576064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INSTALLATION OF WORKSTATIONS AND EQUIPS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827584" y="5805264"/>
            <a:ext cx="576064" cy="5760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1691680" y="5877272"/>
            <a:ext cx="576064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UPDATING LIBRARIES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3" name="Picture 2" descr="C:\A_Egitto\Immagini\erasm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0"/>
            <a:ext cx="2808312" cy="908720"/>
          </a:xfrm>
          <a:prstGeom prst="rect">
            <a:avLst/>
          </a:prstGeom>
          <a:noFill/>
        </p:spPr>
      </p:pic>
      <p:sp>
        <p:nvSpPr>
          <p:cNvPr id="44" name="CasellaDiTesto 43"/>
          <p:cNvSpPr txBox="1"/>
          <p:nvPr/>
        </p:nvSpPr>
        <p:spPr>
          <a:xfrm>
            <a:off x="5292080" y="1196752"/>
            <a:ext cx="3148619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INSTRUMENTS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3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10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44408" y="5877272"/>
            <a:ext cx="776104" cy="776104"/>
          </a:xfrm>
          <a:prstGeom prst="rect">
            <a:avLst/>
          </a:prstGeom>
        </p:spPr>
      </p:pic>
      <p:pic>
        <p:nvPicPr>
          <p:cNvPr id="25" name="Picture 2" descr="C:\A_Egitto\Immagini\erasm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0"/>
            <a:ext cx="2808312" cy="908720"/>
          </a:xfrm>
          <a:prstGeom prst="rect">
            <a:avLst/>
          </a:prstGeom>
          <a:noFill/>
        </p:spPr>
      </p:pic>
      <p:sp>
        <p:nvSpPr>
          <p:cNvPr id="26" name="CasellaDiTesto 25"/>
          <p:cNvSpPr txBox="1"/>
          <p:nvPr/>
        </p:nvSpPr>
        <p:spPr>
          <a:xfrm>
            <a:off x="2123728" y="242088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Mail :</a:t>
            </a:r>
            <a:r>
              <a:rPr lang="it-IT" sz="3200" dirty="0" smtClean="0"/>
              <a:t> </a:t>
            </a:r>
            <a:r>
              <a:rPr lang="it-IT" sz="3200" u="sng" dirty="0" smtClean="0">
                <a:solidFill>
                  <a:srgbClr val="0070C0"/>
                </a:solidFill>
              </a:rPr>
              <a:t>ilham.ec@uniss.it</a:t>
            </a:r>
            <a:endParaRPr lang="it-IT" sz="3200" u="sng" dirty="0">
              <a:solidFill>
                <a:srgbClr val="0070C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051720" y="350100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Web :</a:t>
            </a:r>
            <a:r>
              <a:rPr lang="it-IT" sz="3200" dirty="0" smtClean="0"/>
              <a:t> </a:t>
            </a:r>
            <a:r>
              <a:rPr lang="it-IT" sz="3200" u="sng" dirty="0" err="1" smtClean="0">
                <a:solidFill>
                  <a:srgbClr val="0070C0"/>
                </a:solidFill>
                <a:hlinkClick r:id="rId13"/>
              </a:rPr>
              <a:t>ilham-ec.uniss.it</a:t>
            </a:r>
            <a:endParaRPr lang="it-IT" sz="3200" u="sng" dirty="0">
              <a:solidFill>
                <a:srgbClr val="0070C0"/>
              </a:solidFill>
            </a:endParaRPr>
          </a:p>
        </p:txBody>
      </p:sp>
      <p:pic>
        <p:nvPicPr>
          <p:cNvPr id="32" name="Immagine 31" descr="AC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1920" y="6237312"/>
            <a:ext cx="1873775" cy="6206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hankyou3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340768"/>
            <a:ext cx="737112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A_Egitto\Immagini\erasm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0"/>
            <a:ext cx="2808312" cy="908720"/>
          </a:xfrm>
          <a:prstGeom prst="rect">
            <a:avLst/>
          </a:prstGeom>
          <a:noFill/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44408" y="5877272"/>
            <a:ext cx="776104" cy="776104"/>
          </a:xfrm>
          <a:prstGeom prst="rect">
            <a:avLst/>
          </a:prstGeom>
        </p:spPr>
      </p:pic>
      <p:pic>
        <p:nvPicPr>
          <p:cNvPr id="26" name="Immagine 25" descr="AC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6237312"/>
            <a:ext cx="1873775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7891" name="Gruppo 15"/>
          <p:cNvGrpSpPr>
            <a:grpSpLocks/>
          </p:cNvGrpSpPr>
          <p:nvPr/>
        </p:nvGrpSpPr>
        <p:grpSpPr bwMode="auto">
          <a:xfrm>
            <a:off x="0" y="836712"/>
            <a:ext cx="917734" cy="5867400"/>
            <a:chOff x="-50959" y="228600"/>
            <a:chExt cx="917734" cy="5867400"/>
          </a:xfrm>
        </p:grpSpPr>
        <p:sp>
          <p:nvSpPr>
            <p:cNvPr id="37892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7893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4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7899" name="Immagine 24" descr="logo uniss trasp.gif"/>
          <p:cNvPicPr>
            <a:picLocks noChangeAspect="1"/>
          </p:cNvPicPr>
          <p:nvPr/>
        </p:nvPicPr>
        <p:blipFill>
          <a:blip r:embed="rId3" cstate="print">
            <a:lum bright="-6000" contrast="44000"/>
          </a:blip>
          <a:srcRect/>
          <a:stretch>
            <a:fillRect/>
          </a:stretch>
        </p:blipFill>
        <p:spPr bwMode="auto">
          <a:xfrm>
            <a:off x="4067944" y="5877272"/>
            <a:ext cx="839911" cy="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67544" y="404664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902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467544" y="188640"/>
            <a:ext cx="867645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it-IT" sz="3200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it-IT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</a:t>
            </a:r>
            <a:r>
              <a:rPr lang="en-GB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description</a:t>
            </a:r>
          </a:p>
          <a:p>
            <a:pPr algn="ctr"/>
            <a:endParaRPr lang="it-IT" sz="3200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Interuniversity Learning in Higher Education on Advanced Land Management:</a:t>
            </a:r>
          </a:p>
          <a:p>
            <a:pPr algn="ctr"/>
            <a:r>
              <a:rPr lang="es-ES" sz="3200" b="1" dirty="0" smtClean="0">
                <a:solidFill>
                  <a:srgbClr val="C00000"/>
                </a:solidFill>
              </a:rPr>
              <a:t>Egypt country</a:t>
            </a:r>
          </a:p>
          <a:p>
            <a:pPr algn="ctr"/>
            <a:r>
              <a:rPr lang="es-ES" sz="3200" i="1" dirty="0" smtClean="0">
                <a:solidFill>
                  <a:srgbClr val="C00000"/>
                </a:solidFill>
              </a:rPr>
              <a:t>ILHAM-EC</a:t>
            </a:r>
          </a:p>
          <a:p>
            <a:pPr algn="ctr"/>
            <a:endParaRPr lang="es-ES" sz="2400" i="1" dirty="0" smtClean="0">
              <a:solidFill>
                <a:srgbClr val="C00000"/>
              </a:solidFill>
            </a:endParaRPr>
          </a:p>
          <a:p>
            <a:pPr algn="ctr"/>
            <a:r>
              <a:rPr lang="es-ES" sz="2400" i="1" dirty="0" smtClean="0">
                <a:solidFill>
                  <a:srgbClr val="C00000"/>
                </a:solidFill>
              </a:rPr>
              <a:t>Luciano Gutierrez</a:t>
            </a:r>
          </a:p>
          <a:p>
            <a:pPr algn="ctr"/>
            <a:r>
              <a:rPr lang="es-ES" sz="2400" i="1" dirty="0" smtClean="0">
                <a:solidFill>
                  <a:srgbClr val="C00000"/>
                </a:solidFill>
              </a:rPr>
              <a:t>Project coordinator, University of Sassari   </a:t>
            </a:r>
          </a:p>
          <a:p>
            <a:pPr algn="ctr"/>
            <a:endParaRPr lang="es-ES" sz="2400" i="1" dirty="0" smtClean="0">
              <a:solidFill>
                <a:srgbClr val="663300"/>
              </a:solidFill>
            </a:endParaRPr>
          </a:p>
          <a:p>
            <a:pPr algn="ctr"/>
            <a:endParaRPr lang="en-GB" sz="3200" b="1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" name="Immagine 15" descr="Alessand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792088" cy="1108923"/>
          </a:xfrm>
          <a:prstGeom prst="rect">
            <a:avLst/>
          </a:prstGeom>
        </p:spPr>
      </p:pic>
      <p:pic>
        <p:nvPicPr>
          <p:cNvPr id="17" name="Immagine 16" descr="Cairo Univers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60648"/>
            <a:ext cx="1080120" cy="1228637"/>
          </a:xfrm>
          <a:prstGeom prst="rect">
            <a:avLst/>
          </a:prstGeom>
        </p:spPr>
      </p:pic>
      <p:pic>
        <p:nvPicPr>
          <p:cNvPr id="18" name="Immagine 17" descr="Zagaz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32656"/>
            <a:ext cx="968492" cy="1008112"/>
          </a:xfrm>
          <a:prstGeom prst="rect">
            <a:avLst/>
          </a:prstGeom>
        </p:spPr>
      </p:pic>
      <p:pic>
        <p:nvPicPr>
          <p:cNvPr id="20" name="Immagine 19" descr="Damamh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332656"/>
            <a:ext cx="936104" cy="936104"/>
          </a:xfrm>
          <a:prstGeom prst="rect">
            <a:avLst/>
          </a:prstGeom>
        </p:spPr>
      </p:pic>
      <p:pic>
        <p:nvPicPr>
          <p:cNvPr id="21" name="Immagine 20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717032"/>
            <a:ext cx="864096" cy="974587"/>
          </a:xfrm>
          <a:prstGeom prst="rect">
            <a:avLst/>
          </a:prstGeom>
        </p:spPr>
      </p:pic>
      <p:pic>
        <p:nvPicPr>
          <p:cNvPr id="23" name="Immagine 22" descr="Thessalonik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00392" y="3717032"/>
            <a:ext cx="792088" cy="1044116"/>
          </a:xfrm>
          <a:prstGeom prst="rect">
            <a:avLst/>
          </a:prstGeom>
        </p:spPr>
      </p:pic>
      <p:pic>
        <p:nvPicPr>
          <p:cNvPr id="25" name="Immagine 24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9632" y="5949280"/>
            <a:ext cx="776104" cy="776104"/>
          </a:xfrm>
          <a:prstGeom prst="rect">
            <a:avLst/>
          </a:prstGeom>
        </p:spPr>
      </p:pic>
      <p:pic>
        <p:nvPicPr>
          <p:cNvPr id="26" name="Immagine 25" descr="AC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4288" y="6093296"/>
            <a:ext cx="1873775" cy="620688"/>
          </a:xfrm>
          <a:prstGeom prst="rect">
            <a:avLst/>
          </a:prstGeom>
        </p:spPr>
      </p:pic>
      <p:pic>
        <p:nvPicPr>
          <p:cNvPr id="1026" name="Picture 2" descr="C:\A_Egitto\Immagini\erasm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260648"/>
            <a:ext cx="4010025" cy="101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400" y="6081896"/>
            <a:ext cx="776104" cy="776104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899592" y="1193800"/>
            <a:ext cx="8022158" cy="942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Presentation overview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3131840" y="4149080"/>
            <a:ext cx="485738" cy="568222"/>
            <a:chOff x="2528008" y="1693120"/>
            <a:chExt cx="485738" cy="568222"/>
          </a:xfrm>
          <a:solidFill>
            <a:srgbClr val="C00000"/>
          </a:solidFill>
        </p:grpSpPr>
        <p:sp>
          <p:nvSpPr>
            <p:cNvPr id="39" name="Freccia a destra 38"/>
            <p:cNvSpPr/>
            <p:nvPr/>
          </p:nvSpPr>
          <p:spPr>
            <a:xfrm>
              <a:off x="2528008" y="1693120"/>
              <a:ext cx="485738" cy="5682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reccia a destra 4"/>
            <p:cNvSpPr/>
            <p:nvPr/>
          </p:nvSpPr>
          <p:spPr>
            <a:xfrm>
              <a:off x="2528008" y="1806764"/>
              <a:ext cx="340017" cy="3409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kern="1200"/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683568" y="3789040"/>
            <a:ext cx="2291220" cy="1374732"/>
            <a:chOff x="7665" y="1289865"/>
            <a:chExt cx="2291220" cy="1374732"/>
          </a:xfrm>
          <a:solidFill>
            <a:srgbClr val="C00000"/>
          </a:solidFill>
        </p:grpSpPr>
        <p:sp>
          <p:nvSpPr>
            <p:cNvPr id="42" name="Rettangolo arrotondato 41"/>
            <p:cNvSpPr/>
            <p:nvPr/>
          </p:nvSpPr>
          <p:spPr>
            <a:xfrm>
              <a:off x="7665" y="1289865"/>
              <a:ext cx="2291220" cy="13747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ttangolo 42"/>
            <p:cNvSpPr/>
            <p:nvPr/>
          </p:nvSpPr>
          <p:spPr>
            <a:xfrm>
              <a:off x="47930" y="1330130"/>
              <a:ext cx="2210690" cy="1294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noProof="0" dirty="0" smtClean="0">
                  <a:solidFill>
                    <a:schemeClr val="bg1"/>
                  </a:solidFill>
                </a:rPr>
                <a:t>General Overview </a:t>
              </a:r>
              <a:r>
                <a:rPr lang="en-GB" sz="2100" b="1" dirty="0" smtClean="0">
                  <a:solidFill>
                    <a:schemeClr val="bg1"/>
                  </a:solidFill>
                </a:rPr>
                <a:t>of Erasmus+</a:t>
              </a:r>
              <a:endParaRPr lang="en-GB" sz="2100" b="1" kern="1200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3635896" y="3789040"/>
            <a:ext cx="2291220" cy="1374732"/>
            <a:chOff x="7665" y="1289865"/>
            <a:chExt cx="2291220" cy="1374732"/>
          </a:xfrm>
          <a:solidFill>
            <a:srgbClr val="C00000"/>
          </a:solidFill>
        </p:grpSpPr>
        <p:sp>
          <p:nvSpPr>
            <p:cNvPr id="45" name="Rettangolo arrotondato 44"/>
            <p:cNvSpPr/>
            <p:nvPr/>
          </p:nvSpPr>
          <p:spPr>
            <a:xfrm>
              <a:off x="7665" y="1289865"/>
              <a:ext cx="2291220" cy="13747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ttangolo 45"/>
            <p:cNvSpPr/>
            <p:nvPr/>
          </p:nvSpPr>
          <p:spPr>
            <a:xfrm>
              <a:off x="7665" y="1361873"/>
              <a:ext cx="2210690" cy="1294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dirty="0" smtClean="0">
                  <a:solidFill>
                    <a:schemeClr val="bg1"/>
                  </a:solidFill>
                </a:rPr>
                <a:t> </a:t>
              </a:r>
              <a:r>
                <a:rPr lang="en-GB" sz="2100" b="1" kern="1200" noProof="0" dirty="0" smtClean="0">
                  <a:solidFill>
                    <a:schemeClr val="bg1"/>
                  </a:solidFill>
                </a:rPr>
                <a:t>The Consortia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b="1" kern="1200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6084168" y="4149080"/>
            <a:ext cx="485738" cy="568222"/>
            <a:chOff x="2528008" y="1693120"/>
            <a:chExt cx="485738" cy="568222"/>
          </a:xfrm>
          <a:solidFill>
            <a:srgbClr val="C00000"/>
          </a:solidFill>
        </p:grpSpPr>
        <p:sp>
          <p:nvSpPr>
            <p:cNvPr id="48" name="Freccia a destra 47"/>
            <p:cNvSpPr/>
            <p:nvPr/>
          </p:nvSpPr>
          <p:spPr>
            <a:xfrm>
              <a:off x="2528008" y="1693120"/>
              <a:ext cx="485738" cy="5682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Freccia a destra 4"/>
            <p:cNvSpPr/>
            <p:nvPr/>
          </p:nvSpPr>
          <p:spPr>
            <a:xfrm>
              <a:off x="2528008" y="1806764"/>
              <a:ext cx="340017" cy="3409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kern="1200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6588224" y="3789040"/>
            <a:ext cx="2291220" cy="1374732"/>
            <a:chOff x="7665" y="1289865"/>
            <a:chExt cx="2291220" cy="1374732"/>
          </a:xfrm>
          <a:solidFill>
            <a:srgbClr val="C00000"/>
          </a:solidFill>
        </p:grpSpPr>
        <p:sp>
          <p:nvSpPr>
            <p:cNvPr id="51" name="Rettangolo arrotondato 50"/>
            <p:cNvSpPr/>
            <p:nvPr/>
          </p:nvSpPr>
          <p:spPr>
            <a:xfrm>
              <a:off x="7665" y="1289865"/>
              <a:ext cx="2291220" cy="13747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ttangolo 51"/>
            <p:cNvSpPr/>
            <p:nvPr/>
          </p:nvSpPr>
          <p:spPr>
            <a:xfrm>
              <a:off x="47930" y="1330130"/>
              <a:ext cx="2210690" cy="1294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noProof="0" dirty="0" smtClean="0">
                  <a:solidFill>
                    <a:schemeClr val="bg1"/>
                  </a:solidFill>
                </a:rPr>
                <a:t>General overview of the project</a:t>
              </a:r>
              <a:endParaRPr lang="en-GB" sz="2100" b="1" kern="1200" noProof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3" name="Immagine 52" descr="fig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2276871"/>
            <a:ext cx="1512168" cy="1472111"/>
          </a:xfrm>
          <a:prstGeom prst="rect">
            <a:avLst/>
          </a:prstGeom>
        </p:spPr>
      </p:pic>
      <p:pic>
        <p:nvPicPr>
          <p:cNvPr id="54" name="Picture 12" descr="https://www.guidancesoftware.com/PublishingImages/Solutions/iStock_000014337868XSma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2564904"/>
            <a:ext cx="16573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A_Egitto\Immagini\erasmu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116633"/>
            <a:ext cx="2880320" cy="727670"/>
          </a:xfrm>
          <a:prstGeom prst="rect">
            <a:avLst/>
          </a:prstGeom>
          <a:noFill/>
        </p:spPr>
      </p:pic>
      <p:pic>
        <p:nvPicPr>
          <p:cNvPr id="57" name="Picture 2" descr="C:\A_Egitto\Immagini\erasmu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2420888"/>
            <a:ext cx="2565249" cy="1080120"/>
          </a:xfrm>
          <a:prstGeom prst="rect">
            <a:avLst/>
          </a:prstGeom>
          <a:noFill/>
        </p:spPr>
      </p:pic>
      <p:pic>
        <p:nvPicPr>
          <p:cNvPr id="55" name="Immagine 54" descr="AC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1920" y="6237312"/>
            <a:ext cx="1873775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400" y="5877272"/>
            <a:ext cx="776104" cy="776104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0" y="40050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     GENERAL OVERVIEW </a:t>
            </a: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    </a:t>
            </a:r>
            <a:r>
              <a:rPr lang="it-IT" sz="4000" b="1" dirty="0" err="1" smtClean="0">
                <a:solidFill>
                  <a:srgbClr val="C00000"/>
                </a:solidFill>
              </a:rPr>
              <a:t>ERASMUS+</a:t>
            </a:r>
            <a:r>
              <a:rPr lang="it-IT" sz="4000" b="1" dirty="0" smtClean="0">
                <a:solidFill>
                  <a:srgbClr val="C00000"/>
                </a:solidFill>
              </a:rPr>
              <a:t> CAPACITY BUILDING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707904" y="191683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PART I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25" name="Picture 2" descr="C:\A_Egitto\Immagini\erasm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9" y="1"/>
            <a:ext cx="2808312" cy="908720"/>
          </a:xfrm>
          <a:prstGeom prst="rect">
            <a:avLst/>
          </a:prstGeom>
          <a:noFill/>
        </p:spPr>
      </p:pic>
      <p:pic>
        <p:nvPicPr>
          <p:cNvPr id="34" name="Picture 2" descr="C:\A_Egitto\Immagini\erasm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2708920"/>
            <a:ext cx="4010025" cy="1013073"/>
          </a:xfrm>
          <a:prstGeom prst="rect">
            <a:avLst/>
          </a:prstGeom>
          <a:noFill/>
        </p:spPr>
      </p:pic>
      <p:pic>
        <p:nvPicPr>
          <p:cNvPr id="26" name="Immagine 25" descr="AC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1920" y="6237312"/>
            <a:ext cx="1873775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"/>
          <p:cNvSpPr/>
          <p:nvPr/>
        </p:nvSpPr>
        <p:spPr>
          <a:xfrm>
            <a:off x="971600" y="1124744"/>
            <a:ext cx="7920880" cy="5392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2400" b="1" dirty="0" smtClean="0">
                <a:solidFill>
                  <a:srgbClr val="C00000"/>
                </a:solidFill>
                <a:ea typeface="+mn-ea"/>
              </a:rPr>
              <a:t>What is a Capacity-Building Project?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GB" sz="2400" dirty="0">
              <a:solidFill>
                <a:srgbClr val="C00000"/>
              </a:solidFill>
              <a:ea typeface="+mn-ea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rgbClr val="C00000"/>
                </a:solidFill>
              </a:rPr>
              <a:t>Aim</a:t>
            </a:r>
            <a:r>
              <a:rPr lang="en-GB" sz="2400" dirty="0" smtClean="0">
                <a:solidFill>
                  <a:srgbClr val="C00000"/>
                </a:solidFill>
              </a:rPr>
              <a:t>:  To develop new curricula and teaching methods.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en-GB" sz="2400" dirty="0" smtClean="0">
              <a:solidFill>
                <a:srgbClr val="C00000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sz="2400" b="1" dirty="0" smtClean="0">
                <a:solidFill>
                  <a:srgbClr val="C00000"/>
                </a:solidFill>
                <a:ea typeface="+mn-ea"/>
              </a:rPr>
              <a:t>Actors</a:t>
            </a:r>
            <a:r>
              <a:rPr lang="en-GB" sz="2400" dirty="0" smtClean="0">
                <a:solidFill>
                  <a:srgbClr val="C00000"/>
                </a:solidFill>
                <a:ea typeface="+mn-ea"/>
              </a:rPr>
              <a:t>: Primarily </a:t>
            </a:r>
            <a:r>
              <a:rPr lang="en-GB" sz="2400" dirty="0" smtClean="0">
                <a:solidFill>
                  <a:srgbClr val="C00000"/>
                </a:solidFill>
              </a:rPr>
              <a:t>H</a:t>
            </a:r>
            <a:r>
              <a:rPr lang="en-GB" sz="2400" dirty="0" smtClean="0">
                <a:solidFill>
                  <a:srgbClr val="C00000"/>
                </a:solidFill>
                <a:ea typeface="+mn-ea"/>
              </a:rPr>
              <a:t>igher </a:t>
            </a:r>
            <a:r>
              <a:rPr lang="en-GB" sz="2400" dirty="0">
                <a:solidFill>
                  <a:srgbClr val="C00000"/>
                </a:solidFill>
              </a:rPr>
              <a:t>E</a:t>
            </a:r>
            <a:r>
              <a:rPr lang="en-GB" sz="2400" dirty="0" smtClean="0">
                <a:solidFill>
                  <a:srgbClr val="C00000"/>
                </a:solidFill>
                <a:ea typeface="+mn-ea"/>
              </a:rPr>
              <a:t>ducation</a:t>
            </a:r>
            <a:r>
              <a:rPr lang="en-GB" sz="2400" b="1" dirty="0" smtClean="0">
                <a:solidFill>
                  <a:srgbClr val="C00000"/>
                </a:solidFill>
                <a:ea typeface="+mn-ea"/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I</a:t>
            </a:r>
            <a:r>
              <a:rPr lang="en-GB" sz="2400" dirty="0" smtClean="0">
                <a:solidFill>
                  <a:srgbClr val="C00000"/>
                </a:solidFill>
                <a:ea typeface="+mn-ea"/>
              </a:rPr>
              <a:t>nstitutions </a:t>
            </a:r>
            <a:r>
              <a:rPr lang="en-GB" sz="2400" dirty="0">
                <a:solidFill>
                  <a:srgbClr val="C00000"/>
                </a:solidFill>
                <a:ea typeface="+mn-ea"/>
              </a:rPr>
              <a:t>(HEIs</a:t>
            </a:r>
            <a:r>
              <a:rPr lang="en-GB" sz="2400" dirty="0" smtClean="0">
                <a:solidFill>
                  <a:srgbClr val="C00000"/>
                </a:solidFill>
                <a:ea typeface="+mn-ea"/>
              </a:rPr>
              <a:t>) of EU </a:t>
            </a:r>
            <a:r>
              <a:rPr lang="en-GB" sz="2400" dirty="0">
                <a:solidFill>
                  <a:srgbClr val="C00000"/>
                </a:solidFill>
                <a:ea typeface="+mn-ea"/>
              </a:rPr>
              <a:t>Partner </a:t>
            </a:r>
            <a:r>
              <a:rPr lang="en-GB" sz="2400" dirty="0" smtClean="0">
                <a:solidFill>
                  <a:srgbClr val="C00000"/>
                </a:solidFill>
                <a:ea typeface="+mn-ea"/>
              </a:rPr>
              <a:t>Countries and Program Countries.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solidFill>
                <a:srgbClr val="C00000"/>
              </a:solidFill>
              <a:ea typeface="+mn-ea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Tasks:</a:t>
            </a:r>
            <a:r>
              <a:rPr lang="en-US" sz="2400" dirty="0" smtClean="0">
                <a:solidFill>
                  <a:srgbClr val="C00000"/>
                </a:solidFill>
              </a:rPr>
              <a:t> Working together, to develop, share and transfer best practices and innovative approaches in the fields of education and training.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en-GB" sz="2400" dirty="0" smtClean="0">
              <a:solidFill>
                <a:srgbClr val="C00000"/>
              </a:solidFill>
              <a:ea typeface="+mn-ea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GB" sz="2400" dirty="0">
              <a:solidFill>
                <a:schemeClr val="bg1"/>
              </a:solidFill>
              <a:ea typeface="+mn-ea"/>
            </a:endParaRPr>
          </a:p>
          <a:p>
            <a:pPr algn="just" eaLnBrk="0" hangingPunct="0">
              <a:spcBef>
                <a:spcPct val="20000"/>
              </a:spcBef>
              <a:defRPr/>
            </a:pPr>
            <a:endParaRPr lang="en-GB" sz="1500" b="1" i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44408" y="5949280"/>
            <a:ext cx="776104" cy="776104"/>
          </a:xfrm>
          <a:prstGeom prst="rect">
            <a:avLst/>
          </a:prstGeom>
        </p:spPr>
      </p:pic>
      <p:pic>
        <p:nvPicPr>
          <p:cNvPr id="30" name="Picture 2" descr="C:\A_Egitto\Immagini\erasmu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0"/>
            <a:ext cx="2808312" cy="908720"/>
          </a:xfrm>
          <a:prstGeom prst="rect">
            <a:avLst/>
          </a:prstGeom>
          <a:noFill/>
        </p:spPr>
      </p:pic>
      <p:pic>
        <p:nvPicPr>
          <p:cNvPr id="26" name="Immagine 25" descr="AC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1920" y="6237312"/>
            <a:ext cx="1873775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400" y="5877272"/>
            <a:ext cx="776104" cy="776104"/>
          </a:xfrm>
          <a:prstGeom prst="rect">
            <a:avLst/>
          </a:prstGeom>
        </p:spPr>
      </p:pic>
      <p:sp>
        <p:nvSpPr>
          <p:cNvPr id="25" name="Title 2"/>
          <p:cNvSpPr txBox="1">
            <a:spLocks/>
          </p:cNvSpPr>
          <p:nvPr/>
        </p:nvSpPr>
        <p:spPr bwMode="auto">
          <a:xfrm>
            <a:off x="159677" y="1196752"/>
            <a:ext cx="8860649" cy="43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ILHAM-EC</a:t>
            </a: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SELECTION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PROCESS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407458"/>
              </p:ext>
            </p:extLst>
          </p:nvPr>
        </p:nvGraphicFramePr>
        <p:xfrm>
          <a:off x="2123728" y="1700808"/>
          <a:ext cx="502479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30" name="Picture 2" descr="C:\A_Egitto\Immagini\erasm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0"/>
            <a:ext cx="2808312" cy="908720"/>
          </a:xfrm>
          <a:prstGeom prst="rect">
            <a:avLst/>
          </a:prstGeom>
          <a:noFill/>
        </p:spPr>
      </p:pic>
      <p:pic>
        <p:nvPicPr>
          <p:cNvPr id="26" name="Immagine 25" descr="AC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6237312"/>
            <a:ext cx="1873775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44408" y="5949280"/>
            <a:ext cx="776104" cy="776104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-324544" y="4221088"/>
            <a:ext cx="810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                     </a:t>
            </a:r>
            <a:r>
              <a:rPr lang="it-IT" sz="4000" b="1" dirty="0" smtClean="0">
                <a:solidFill>
                  <a:srgbClr val="C00000"/>
                </a:solidFill>
              </a:rPr>
              <a:t>THE CONSORTIA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491880" y="191683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PART II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25" name="Immagine 24" descr="fig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27784" y="2492896"/>
            <a:ext cx="1512168" cy="1472111"/>
          </a:xfrm>
          <a:prstGeom prst="rect">
            <a:avLst/>
          </a:prstGeom>
        </p:spPr>
      </p:pic>
      <p:pic>
        <p:nvPicPr>
          <p:cNvPr id="30" name="Picture 2" descr="C:\A_Egitto\Immagini\erasm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0"/>
            <a:ext cx="2808312" cy="908720"/>
          </a:xfrm>
          <a:prstGeom prst="rect">
            <a:avLst/>
          </a:prstGeom>
          <a:noFill/>
        </p:spPr>
      </p:pic>
      <p:pic>
        <p:nvPicPr>
          <p:cNvPr id="26" name="Immagine 25" descr="map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99992" y="2492896"/>
            <a:ext cx="1898523" cy="1508760"/>
          </a:xfrm>
          <a:prstGeom prst="rect">
            <a:avLst/>
          </a:prstGeom>
        </p:spPr>
      </p:pic>
      <p:pic>
        <p:nvPicPr>
          <p:cNvPr id="34" name="Immagine 33" descr="AC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1920" y="6237312"/>
            <a:ext cx="1873775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755576" y="1124744"/>
            <a:ext cx="81369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it-IT" sz="2000" b="1" dirty="0" smtClean="0">
              <a:solidFill>
                <a:srgbClr val="C00000"/>
              </a:solidFill>
            </a:endParaRPr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University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of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Alexandria</a:t>
            </a:r>
            <a:r>
              <a:rPr lang="it-IT" i="1" dirty="0" smtClean="0">
                <a:solidFill>
                  <a:srgbClr val="C00000"/>
                </a:solidFill>
              </a:rPr>
              <a:t>                       </a:t>
            </a:r>
          </a:p>
          <a:p>
            <a:r>
              <a:rPr lang="it-IT" sz="2800" i="1" dirty="0" smtClean="0">
                <a:solidFill>
                  <a:srgbClr val="C00000"/>
                </a:solidFill>
              </a:rPr>
              <a:t>                                         </a:t>
            </a:r>
            <a:endParaRPr lang="it-IT" sz="2800" b="1" i="1" dirty="0" smtClean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University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of</a:t>
            </a:r>
            <a:r>
              <a:rPr lang="it-IT" i="1" dirty="0" smtClean="0">
                <a:solidFill>
                  <a:srgbClr val="C00000"/>
                </a:solidFill>
              </a:rPr>
              <a:t> Cairo                                              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err="1" smtClean="0">
                <a:solidFill>
                  <a:srgbClr val="C00000"/>
                </a:solidFill>
              </a:rPr>
              <a:t>University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of</a:t>
            </a:r>
            <a:r>
              <a:rPr lang="it-IT" i="1" dirty="0" smtClean="0">
                <a:solidFill>
                  <a:srgbClr val="C00000"/>
                </a:solidFill>
              </a:rPr>
              <a:t>  </a:t>
            </a:r>
            <a:r>
              <a:rPr lang="it-IT" i="1" dirty="0" err="1" smtClean="0">
                <a:solidFill>
                  <a:srgbClr val="C00000"/>
                </a:solidFill>
              </a:rPr>
              <a:t>Damanhur</a:t>
            </a:r>
            <a:endParaRPr lang="it-IT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i="1" dirty="0" err="1" smtClean="0">
                <a:solidFill>
                  <a:srgbClr val="C00000"/>
                </a:solidFill>
              </a:rPr>
              <a:t>University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of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Zagazig</a:t>
            </a:r>
            <a:endParaRPr lang="it-IT" i="1" dirty="0">
              <a:solidFill>
                <a:srgbClr val="C00000"/>
              </a:solidFill>
            </a:endParaRPr>
          </a:p>
        </p:txBody>
      </p:sp>
      <p:pic>
        <p:nvPicPr>
          <p:cNvPr id="30" name="Immagine 29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492896"/>
            <a:ext cx="514343" cy="720080"/>
          </a:xfrm>
          <a:prstGeom prst="rect">
            <a:avLst/>
          </a:prstGeom>
        </p:spPr>
      </p:pic>
      <p:pic>
        <p:nvPicPr>
          <p:cNvPr id="32" name="Immagine 31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356992"/>
            <a:ext cx="720080" cy="819091"/>
          </a:xfrm>
          <a:prstGeom prst="rect">
            <a:avLst/>
          </a:prstGeom>
        </p:spPr>
      </p:pic>
      <p:pic>
        <p:nvPicPr>
          <p:cNvPr id="33" name="Immagine 32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2271" y="5157192"/>
            <a:ext cx="691780" cy="720080"/>
          </a:xfrm>
          <a:prstGeom prst="rect">
            <a:avLst/>
          </a:prstGeom>
        </p:spPr>
      </p:pic>
      <p:pic>
        <p:nvPicPr>
          <p:cNvPr id="34" name="Immagine 33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192016"/>
            <a:ext cx="864096" cy="864096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827584" y="1196752"/>
            <a:ext cx="7776864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PROGRAM EGYPT UNIVERSITIES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0" name="Picture 2" descr="C:\A_Egitto\Immagini\erasmu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0"/>
            <a:ext cx="2808312" cy="908720"/>
          </a:xfrm>
          <a:prstGeom prst="rect">
            <a:avLst/>
          </a:prstGeom>
          <a:noFill/>
        </p:spPr>
      </p:pic>
      <p:pic>
        <p:nvPicPr>
          <p:cNvPr id="41" name="Picture 2" descr="C:\A_Egitto\Immagini\erasmu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3429000"/>
            <a:ext cx="4005609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tonda angolo stesso lato rettangolo 21"/>
          <p:cNvSpPr/>
          <p:nvPr/>
        </p:nvSpPr>
        <p:spPr>
          <a:xfrm rot="16200000">
            <a:off x="1852613" y="-1255713"/>
            <a:ext cx="5867400" cy="8715375"/>
          </a:xfrm>
          <a:prstGeom prst="round2SameRect">
            <a:avLst/>
          </a:prstGeom>
          <a:noFill/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o 15"/>
          <p:cNvGrpSpPr>
            <a:grpSpLocks/>
          </p:cNvGrpSpPr>
          <p:nvPr/>
        </p:nvGrpSpPr>
        <p:grpSpPr bwMode="auto">
          <a:xfrm>
            <a:off x="-50959" y="914400"/>
            <a:ext cx="917734" cy="5867400"/>
            <a:chOff x="-50959" y="228600"/>
            <a:chExt cx="917734" cy="5867400"/>
          </a:xfrm>
        </p:grpSpPr>
        <p:sp>
          <p:nvSpPr>
            <p:cNvPr id="40964" name="CasellaDiTesto 14"/>
            <p:cNvSpPr txBox="1">
              <a:spLocks noChangeArrowheads="1"/>
            </p:cNvSpPr>
            <p:nvPr/>
          </p:nvSpPr>
          <p:spPr bwMode="auto">
            <a:xfrm rot="16200000">
              <a:off x="-2433637" y="2611278"/>
              <a:ext cx="52578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92001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Desertification Research Centre</a:t>
              </a:r>
              <a:endParaRPr lang="en-US" sz="2600" dirty="0">
                <a:solidFill>
                  <a:srgbClr val="9200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965" name="Immagine 13" descr="logonrdtrasparente.gif"/>
            <p:cNvPicPr>
              <a:picLocks noChangeAspect="1"/>
            </p:cNvPicPr>
            <p:nvPr/>
          </p:nvPicPr>
          <p:blipFill>
            <a:blip r:embed="rId2" cstate="print">
              <a:lum contrast="34000"/>
            </a:blip>
            <a:srcRect/>
            <a:stretch>
              <a:fillRect/>
            </a:stretch>
          </p:blipFill>
          <p:spPr bwMode="auto">
            <a:xfrm>
              <a:off x="88900" y="5330825"/>
              <a:ext cx="7778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CasellaDiTesto 23"/>
          <p:cNvSpPr txBox="1">
            <a:spLocks noChangeArrowheads="1"/>
          </p:cNvSpPr>
          <p:nvPr/>
        </p:nvSpPr>
        <p:spPr bwMode="auto">
          <a:xfrm>
            <a:off x="1066800" y="63246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107504" y="980728"/>
            <a:ext cx="9036496" cy="0"/>
          </a:xfrm>
          <a:prstGeom prst="line">
            <a:avLst/>
          </a:prstGeom>
          <a:ln w="41275" cmpd="thickThin">
            <a:solidFill>
              <a:schemeClr val="accent2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2" name="CasellaDiTesto 13"/>
          <p:cNvSpPr txBox="1">
            <a:spLocks noChangeArrowheads="1"/>
          </p:cNvSpPr>
          <p:nvPr/>
        </p:nvSpPr>
        <p:spPr bwMode="auto">
          <a:xfrm>
            <a:off x="1676400" y="1981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rgbClr val="462300"/>
              </a:solidFill>
            </a:endParaRPr>
          </a:p>
        </p:txBody>
      </p:sp>
      <p:sp>
        <p:nvSpPr>
          <p:cNvPr id="19" name="Titolo 3"/>
          <p:cNvSpPr>
            <a:spLocks noGrp="1"/>
          </p:cNvSpPr>
          <p:nvPr/>
        </p:nvSpPr>
        <p:spPr bwMode="auto">
          <a:xfrm>
            <a:off x="457200" y="685800"/>
            <a:ext cx="8229600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3000">
                <a:solidFill>
                  <a:srgbClr val="FF0000"/>
                </a:solidFill>
                <a:latin typeface="Calibri" pitchFamily="34" charset="0"/>
              </a:rPr>
            </a:br>
            <a:endParaRPr lang="it-IT" sz="3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74" name="Segnaposto contenuto 4"/>
          <p:cNvSpPr>
            <a:spLocks noGrp="1"/>
          </p:cNvSpPr>
          <p:nvPr/>
        </p:nvSpPr>
        <p:spPr bwMode="auto">
          <a:xfrm>
            <a:off x="457200" y="1752600"/>
            <a:ext cx="8686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755650" y="549275"/>
            <a:ext cx="838835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sz="2400" b="1" dirty="0">
              <a:solidFill>
                <a:srgbClr val="542A00"/>
              </a:solidFill>
              <a:latin typeface="Verdana" pitchFamily="34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en-GB" b="1" dirty="0"/>
          </a:p>
          <a:p>
            <a:endParaRPr lang="it-IT" dirty="0"/>
          </a:p>
          <a:p>
            <a:r>
              <a:rPr lang="en-GB" b="1" dirty="0"/>
              <a:t>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endParaRPr lang="en-GB" sz="2400" dirty="0">
              <a:solidFill>
                <a:srgbClr val="542A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3" name="Immagine 22" descr="Alessa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6632"/>
            <a:ext cx="514343" cy="720080"/>
          </a:xfrm>
          <a:prstGeom prst="rect">
            <a:avLst/>
          </a:prstGeom>
        </p:spPr>
      </p:pic>
      <p:pic>
        <p:nvPicPr>
          <p:cNvPr id="24" name="Immagine 23" descr="Cairo Univers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720080" cy="819091"/>
          </a:xfrm>
          <a:prstGeom prst="rect">
            <a:avLst/>
          </a:prstGeom>
        </p:spPr>
      </p:pic>
      <p:pic>
        <p:nvPicPr>
          <p:cNvPr id="27" name="Immagine 26" descr="Zagaz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16632"/>
            <a:ext cx="691780" cy="720080"/>
          </a:xfrm>
          <a:prstGeom prst="rect">
            <a:avLst/>
          </a:prstGeom>
        </p:spPr>
      </p:pic>
      <p:pic>
        <p:nvPicPr>
          <p:cNvPr id="29" name="Immagine 28" descr="Damamh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0"/>
            <a:ext cx="864096" cy="864096"/>
          </a:xfrm>
          <a:prstGeom prst="rect">
            <a:avLst/>
          </a:prstGeom>
        </p:spPr>
      </p:pic>
      <p:pic>
        <p:nvPicPr>
          <p:cNvPr id="36" name="Immagine 35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0"/>
            <a:ext cx="648072" cy="854277"/>
          </a:xfrm>
          <a:prstGeom prst="rect">
            <a:avLst/>
          </a:prstGeom>
        </p:spPr>
      </p:pic>
      <p:pic>
        <p:nvPicPr>
          <p:cNvPr id="37" name="Immagine 36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116632"/>
            <a:ext cx="720080" cy="812156"/>
          </a:xfrm>
          <a:prstGeom prst="rect">
            <a:avLst/>
          </a:prstGeom>
        </p:spPr>
      </p:pic>
      <p:pic>
        <p:nvPicPr>
          <p:cNvPr id="38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323528" y="18864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sellaDiTesto 38"/>
          <p:cNvSpPr txBox="1"/>
          <p:nvPr/>
        </p:nvSpPr>
        <p:spPr>
          <a:xfrm>
            <a:off x="1187624" y="1196752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EU </a:t>
            </a:r>
            <a:r>
              <a:rPr lang="it-IT" b="1" dirty="0" err="1" smtClean="0">
                <a:solidFill>
                  <a:srgbClr val="C00000"/>
                </a:solidFill>
              </a:rPr>
              <a:t>Universities</a:t>
            </a:r>
            <a:r>
              <a:rPr lang="it-IT" b="1" dirty="0" smtClean="0">
                <a:solidFill>
                  <a:srgbClr val="C00000"/>
                </a:solidFill>
              </a:rPr>
              <a:t> and </a:t>
            </a:r>
            <a:r>
              <a:rPr lang="it-IT" b="1" dirty="0" err="1" smtClean="0">
                <a:solidFill>
                  <a:srgbClr val="C00000"/>
                </a:solidFill>
              </a:rPr>
              <a:t>other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Partners</a:t>
            </a:r>
            <a:r>
              <a:rPr lang="it-IT" b="1" dirty="0" smtClean="0">
                <a:solidFill>
                  <a:srgbClr val="C00000"/>
                </a:solidFill>
              </a:rPr>
              <a:t>:</a:t>
            </a:r>
          </a:p>
          <a:p>
            <a:endParaRPr lang="it-IT" b="1" dirty="0" smtClean="0">
              <a:solidFill>
                <a:srgbClr val="C00000"/>
              </a:solidFill>
            </a:endParaRPr>
          </a:p>
          <a:p>
            <a:endParaRPr lang="it-IT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University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of</a:t>
            </a:r>
            <a:r>
              <a:rPr lang="it-IT" i="1" dirty="0" smtClean="0">
                <a:solidFill>
                  <a:srgbClr val="C00000"/>
                </a:solidFill>
              </a:rPr>
              <a:t> Sassari - NRD</a:t>
            </a:r>
          </a:p>
          <a:p>
            <a:pPr>
              <a:buFont typeface="Arial" pitchFamily="34" charset="0"/>
              <a:buChar char="•"/>
            </a:pPr>
            <a:endParaRPr lang="it-IT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University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of</a:t>
            </a:r>
            <a:r>
              <a:rPr lang="it-IT" i="1" dirty="0" smtClean="0">
                <a:solidFill>
                  <a:srgbClr val="C00000"/>
                </a:solidFill>
              </a:rPr>
              <a:t> Leeds – </a:t>
            </a:r>
            <a:r>
              <a:rPr lang="it-IT" i="1" dirty="0" err="1" smtClean="0">
                <a:solidFill>
                  <a:srgbClr val="C00000"/>
                </a:solidFill>
              </a:rPr>
              <a:t>School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of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Earth</a:t>
            </a:r>
            <a:r>
              <a:rPr lang="it-IT" i="1" dirty="0" smtClean="0">
                <a:solidFill>
                  <a:srgbClr val="C00000"/>
                </a:solidFill>
              </a:rPr>
              <a:t> and </a:t>
            </a:r>
            <a:r>
              <a:rPr lang="it-IT" i="1" dirty="0" err="1" smtClean="0">
                <a:solidFill>
                  <a:srgbClr val="C00000"/>
                </a:solidFill>
              </a:rPr>
              <a:t>Environment</a:t>
            </a:r>
            <a:endParaRPr lang="it-IT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University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of</a:t>
            </a:r>
            <a:r>
              <a:rPr lang="it-IT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>
                <a:solidFill>
                  <a:srgbClr val="C00000"/>
                </a:solidFill>
              </a:rPr>
              <a:t>Thessaloniki</a:t>
            </a:r>
            <a:endParaRPr lang="it-IT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i="1" dirty="0" smtClean="0">
                <a:solidFill>
                  <a:srgbClr val="C00000"/>
                </a:solidFill>
              </a:rPr>
              <a:t>UNIMED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i="1" dirty="0" smtClean="0">
                <a:solidFill>
                  <a:srgbClr val="C00000"/>
                </a:solidFill>
              </a:rPr>
              <a:t>ACS S.p.A.</a:t>
            </a:r>
            <a:r>
              <a:rPr lang="it-IT" dirty="0" smtClean="0">
                <a:solidFill>
                  <a:srgbClr val="C00000"/>
                </a:solidFill>
              </a:rPr>
              <a:t>  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0" name="Immagine 24" descr="logo uniss trasp.gif"/>
          <p:cNvPicPr>
            <a:picLocks noChangeAspect="1"/>
          </p:cNvPicPr>
          <p:nvPr/>
        </p:nvPicPr>
        <p:blipFill>
          <a:blip r:embed="rId9" cstate="print">
            <a:lum bright="-6000" contrast="44000"/>
          </a:blip>
          <a:srcRect/>
          <a:stretch>
            <a:fillRect/>
          </a:stretch>
        </p:blipFill>
        <p:spPr bwMode="auto">
          <a:xfrm>
            <a:off x="4499992" y="1700808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magine 40" descr="School of Earth and Environment University of Lee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2276872"/>
            <a:ext cx="720080" cy="812156"/>
          </a:xfrm>
          <a:prstGeom prst="rect">
            <a:avLst/>
          </a:prstGeom>
        </p:spPr>
      </p:pic>
      <p:pic>
        <p:nvPicPr>
          <p:cNvPr id="42" name="Immagine 41" descr="Thessaloni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3212976"/>
            <a:ext cx="648072" cy="854277"/>
          </a:xfrm>
          <a:prstGeom prst="rect">
            <a:avLst/>
          </a:prstGeom>
        </p:spPr>
      </p:pic>
      <p:pic>
        <p:nvPicPr>
          <p:cNvPr id="43" name="Immagine 42" descr="UNIM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9792" y="4221088"/>
            <a:ext cx="776104" cy="776104"/>
          </a:xfrm>
          <a:prstGeom prst="rect">
            <a:avLst/>
          </a:prstGeom>
        </p:spPr>
      </p:pic>
      <p:pic>
        <p:nvPicPr>
          <p:cNvPr id="44" name="Immagine 43" descr="AC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99792" y="5517232"/>
            <a:ext cx="1873775" cy="620688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827584" y="1052736"/>
            <a:ext cx="7776864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PARTNER </a:t>
            </a:r>
            <a:r>
              <a:rPr lang="it-IT" sz="3200" dirty="0" err="1" smtClean="0">
                <a:solidFill>
                  <a:schemeClr val="bg1"/>
                </a:solidFill>
              </a:rPr>
              <a:t>HEIs</a:t>
            </a:r>
            <a:r>
              <a:rPr lang="it-IT" sz="3200" dirty="0" smtClean="0">
                <a:solidFill>
                  <a:schemeClr val="bg1"/>
                </a:solidFill>
              </a:rPr>
              <a:t> &amp; ASSOCIATES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2" name="Picture 2" descr="C:\A_Egitto\Immagini\erasmu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0"/>
            <a:ext cx="2808312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nrd">
  <a:themeElements>
    <a:clrScheme name="n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r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nrd</Template>
  <TotalTime>2477</TotalTime>
  <Words>390</Words>
  <Application>Microsoft Office PowerPoint</Application>
  <PresentationFormat>On-screen Show (4:3)</PresentationFormat>
  <Paragraphs>478</Paragraphs>
  <Slides>19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nrd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Presentazione personalizzata 1</vt:lpstr>
    </vt:vector>
  </TitlesOfParts>
  <Company>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NRD in 6 slides</dc:title>
  <dc:creator>Rev2</dc:creator>
  <cp:lastModifiedBy>Admin</cp:lastModifiedBy>
  <cp:revision>210</cp:revision>
  <dcterms:created xsi:type="dcterms:W3CDTF">2013-02-01T11:34:19Z</dcterms:created>
  <dcterms:modified xsi:type="dcterms:W3CDTF">2016-03-07T17:19:55Z</dcterms:modified>
</cp:coreProperties>
</file>